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8" r:id="rId4"/>
    <p:sldId id="261" r:id="rId5"/>
    <p:sldId id="269" r:id="rId6"/>
    <p:sldId id="262" r:id="rId7"/>
    <p:sldId id="263" r:id="rId8"/>
    <p:sldId id="265" r:id="rId9"/>
    <p:sldId id="266" r:id="rId10"/>
    <p:sldId id="264" r:id="rId11"/>
    <p:sldId id="279" r:id="rId12"/>
    <p:sldId id="267" r:id="rId13"/>
    <p:sldId id="280" r:id="rId14"/>
    <p:sldId id="281" r:id="rId15"/>
    <p:sldId id="282" r:id="rId16"/>
    <p:sldId id="283" r:id="rId17"/>
    <p:sldId id="278" r:id="rId18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138" y="3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C4E7A-CEC1-479D-986E-0E2DD2AB23F0}" type="datetimeFigureOut">
              <a:rPr lang="hu-HU" smtClean="0"/>
              <a:pPr/>
              <a:t>2018.09.02.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952BD-9EBA-4DDC-BCB9-4C3A7CE1BA7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1498324" y="111815"/>
            <a:ext cx="6187109" cy="4666422"/>
            <a:chOff x="1259632" y="908720"/>
            <a:chExt cx="7243768" cy="5322847"/>
          </a:xfrm>
        </p:grpSpPr>
        <p:grpSp>
          <p:nvGrpSpPr>
            <p:cNvPr id="3" name="Csoportba foglalás 20"/>
            <p:cNvGrpSpPr/>
            <p:nvPr/>
          </p:nvGrpSpPr>
          <p:grpSpPr>
            <a:xfrm>
              <a:off x="1259632" y="908720"/>
              <a:ext cx="7243768" cy="4657880"/>
              <a:chOff x="1259632" y="908720"/>
              <a:chExt cx="7243768" cy="4657880"/>
            </a:xfrm>
          </p:grpSpPr>
          <p:pic>
            <p:nvPicPr>
              <p:cNvPr id="6" name="Picture 2" descr="Képtalálat a következőre: „EU FLAG”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707904" y="1988840"/>
                <a:ext cx="1080120" cy="723792"/>
              </a:xfrm>
              <a:prstGeom prst="rect">
                <a:avLst/>
              </a:prstGeom>
              <a:noFill/>
            </p:spPr>
          </p:pic>
          <p:sp>
            <p:nvSpPr>
              <p:cNvPr id="7" name="Szövegdoboz 6"/>
              <p:cNvSpPr txBox="1"/>
              <p:nvPr/>
            </p:nvSpPr>
            <p:spPr>
              <a:xfrm>
                <a:off x="2473668" y="4513385"/>
                <a:ext cx="4725483" cy="1053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hu-HU" b="1" dirty="0" smtClean="0">
                    <a:solidFill>
                      <a:srgbClr val="FF0000"/>
                    </a:solidFill>
                    <a:latin typeface="Arial Black" pitchFamily="34" charset="0"/>
                  </a:rPr>
                  <a:t>9th</a:t>
                </a:r>
              </a:p>
              <a:p>
                <a:pPr algn="ctr"/>
                <a:r>
                  <a:rPr lang="hu-HU" b="1" dirty="0" smtClean="0">
                    <a:solidFill>
                      <a:srgbClr val="FF0000"/>
                    </a:solidFill>
                    <a:latin typeface="Arial Black" pitchFamily="34" charset="0"/>
                  </a:rPr>
                  <a:t>EUROPEAN PICNIC</a:t>
                </a:r>
              </a:p>
              <a:p>
                <a:pPr algn="ctr"/>
                <a:r>
                  <a:rPr lang="hu-HU" b="1" dirty="0" smtClean="0">
                    <a:solidFill>
                      <a:srgbClr val="FF0000"/>
                    </a:solidFill>
                    <a:latin typeface="Arial Black" pitchFamily="34" charset="0"/>
                  </a:rPr>
                  <a:t>31 AUG-2 SEP</a:t>
                </a:r>
                <a:r>
                  <a:rPr lang="hu-HU" b="1" dirty="0">
                    <a:solidFill>
                      <a:srgbClr val="FF0000"/>
                    </a:solidFill>
                    <a:latin typeface="Arial Black" pitchFamily="34" charset="0"/>
                  </a:rPr>
                  <a:t>, 2018, BREZOVA</a:t>
                </a:r>
              </a:p>
            </p:txBody>
          </p:sp>
          <p:pic>
            <p:nvPicPr>
              <p:cNvPr id="8" name="Picture 4" descr="Képtalálat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932040" y="1988840"/>
                <a:ext cx="1049318" cy="700945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9" name="Picture 10" descr="Képtalálat a következőre: „SZLOVAK FLAG”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83968" y="908720"/>
                <a:ext cx="1043886" cy="69606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0" name="Picture 12" descr="Képtalálat a következőre: „GERMAN FLAG”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580112" y="1124744"/>
                <a:ext cx="1008112" cy="64807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1" name="Picture 14" descr="Képtalálat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555776" y="1916832"/>
                <a:ext cx="973630" cy="64807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2" name="Picture 16" descr="Képtalálat a következőre: „MAGYAR ZÁSZLÓ”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555776" y="2636912"/>
                <a:ext cx="974285" cy="57606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3" name="Picture 18" descr="Képtalálat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3131840" y="3284984"/>
                <a:ext cx="1080120" cy="656048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4" name="Picture 20" descr="Képtalálat a következőre: „SZERB ZÁSZLÓ”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6228184" y="2564904"/>
                <a:ext cx="969536" cy="64807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5" name="Picture 22" descr="Képtalálat a következőre: „OLASZ ZÁSZLÓ”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6228184" y="1916832"/>
                <a:ext cx="972716" cy="57606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6" name="Picture 26" descr="Képtalálat a következőre: „ROMÁN ZÁSZLÓ”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2938342" y="1124744"/>
                <a:ext cx="1093408" cy="64807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7" name="Picture 28" descr="Képtalálat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5436096" y="3284983"/>
                <a:ext cx="1224136" cy="64807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</p:pic>
          <p:pic>
            <p:nvPicPr>
              <p:cNvPr id="18" name="Picture 30" descr="Znak obce Březová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4355976" y="2924944"/>
                <a:ext cx="960868" cy="962472"/>
              </a:xfrm>
              <a:prstGeom prst="rect">
                <a:avLst/>
              </a:prstGeom>
              <a:noFill/>
            </p:spPr>
          </p:pic>
          <p:sp>
            <p:nvSpPr>
              <p:cNvPr id="19" name="Téglalap 18"/>
              <p:cNvSpPr/>
              <p:nvPr/>
            </p:nvSpPr>
            <p:spPr>
              <a:xfrm>
                <a:off x="1259632" y="4005064"/>
                <a:ext cx="7243768" cy="5792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hu-HU" sz="2700" b="1" dirty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noFill/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</a:rPr>
                  <a:t>MORE VISIBLE EUROPE!</a:t>
                </a:r>
              </a:p>
            </p:txBody>
          </p:sp>
        </p:grpSp>
        <p:pic>
          <p:nvPicPr>
            <p:cNvPr id="4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701781"/>
              <a:ext cx="1440160" cy="52978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Szövegdoboz 4"/>
            <p:cNvSpPr txBox="1"/>
            <p:nvPr/>
          </p:nvSpPr>
          <p:spPr>
            <a:xfrm>
              <a:off x="2497680" y="5768128"/>
              <a:ext cx="2571025" cy="4212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b="1" dirty="0" smtClean="0">
                  <a:solidFill>
                    <a:schemeClr val="accent1">
                      <a:lumMod val="75000"/>
                    </a:schemeClr>
                  </a:solidFill>
                  <a:latin typeface="Arial Black" panose="020B0A04020102020204" pitchFamily="34" charset="0"/>
                </a:rPr>
                <a:t>SUPPORTED BY</a:t>
              </a:r>
              <a:endParaRPr lang="hu-HU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01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331640" y="1779662"/>
            <a:ext cx="5616624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/>
              <a:t>EU </a:t>
            </a:r>
            <a:r>
              <a:rPr lang="hu-HU" sz="2400" b="1" dirty="0" err="1" smtClean="0"/>
              <a:t>motto</a:t>
            </a:r>
            <a:r>
              <a:rPr lang="hu-HU" sz="2400" b="1" dirty="0" smtClean="0"/>
              <a:t>: </a:t>
            </a:r>
          </a:p>
          <a:p>
            <a:pPr algn="ctr"/>
            <a:endParaRPr lang="hu-HU" sz="2400" b="1" i="1" dirty="0"/>
          </a:p>
          <a:p>
            <a:pPr algn="ctr"/>
            <a:r>
              <a:rPr lang="hu-HU" sz="3200" b="1" i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In</a:t>
            </a:r>
            <a:r>
              <a:rPr lang="hu-HU" sz="32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3200" b="1" i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varietate</a:t>
            </a:r>
            <a:r>
              <a:rPr lang="hu-HU" sz="32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hu-HU" sz="3200" b="1" i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concordia</a:t>
            </a:r>
            <a:endParaRPr lang="hu-H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928960" y="3435846"/>
            <a:ext cx="2421983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err="1" smtClean="0"/>
              <a:t>Unity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in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diversity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90430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églalap 17"/>
          <p:cNvSpPr/>
          <p:nvPr/>
        </p:nvSpPr>
        <p:spPr>
          <a:xfrm>
            <a:off x="8100392" y="185932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360693" y="705731"/>
            <a:ext cx="8311891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For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solidarity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,</a:t>
            </a:r>
          </a:p>
          <a:p>
            <a:pPr algn="ctr"/>
            <a:r>
              <a:rPr lang="hu-H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need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common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goals</a:t>
            </a:r>
            <a:endParaRPr lang="hu-HU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hu-H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nd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belief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based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on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the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past</a:t>
            </a:r>
            <a:endParaRPr lang="hu-HU" sz="54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hu-H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hat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together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achieve</a:t>
            </a:r>
            <a:endParaRPr lang="hu-HU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hu-H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ommon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goals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easier</a:t>
            </a:r>
            <a:endParaRPr lang="hu-H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925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2051720" y="1635646"/>
            <a:ext cx="50759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one for all and all for one</a:t>
            </a:r>
            <a:endParaRPr lang="hu-HU" sz="2800" dirty="0">
              <a:latin typeface="Arial Black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3851920" y="483518"/>
            <a:ext cx="14013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Solidarity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141378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2051720" y="1635646"/>
            <a:ext cx="50759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one for all and all for one</a:t>
            </a:r>
            <a:endParaRPr lang="hu-HU" sz="2800" dirty="0">
              <a:latin typeface="Arial Black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3851920" y="483518"/>
            <a:ext cx="14013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Solidarity</a:t>
            </a:r>
            <a:endParaRPr lang="hu-HU" sz="24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899592" y="3075806"/>
            <a:ext cx="762106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Everybody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can</a:t>
            </a:r>
            <a:r>
              <a:rPr lang="hu-HU" sz="2400" b="1" dirty="0" smtClean="0"/>
              <a:t> be </a:t>
            </a:r>
            <a:r>
              <a:rPr lang="hu-HU" sz="2400" b="1" dirty="0" err="1" smtClean="0"/>
              <a:t>sure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will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not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be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left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alone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in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trouble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141378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2051720" y="1635646"/>
            <a:ext cx="50759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one for all and all for one</a:t>
            </a:r>
            <a:endParaRPr lang="hu-HU" sz="2800" dirty="0">
              <a:latin typeface="Arial Black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3851920" y="483518"/>
            <a:ext cx="14013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Solidarity</a:t>
            </a:r>
            <a:endParaRPr lang="hu-HU" sz="24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899592" y="3075806"/>
            <a:ext cx="762106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Everybody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can</a:t>
            </a:r>
            <a:r>
              <a:rPr lang="hu-HU" sz="2400" b="1" dirty="0" smtClean="0"/>
              <a:t> be </a:t>
            </a:r>
            <a:r>
              <a:rPr lang="hu-HU" sz="2400" b="1" dirty="0" err="1" smtClean="0"/>
              <a:t>sure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will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not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be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left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alone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in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trouble</a:t>
            </a:r>
            <a:endParaRPr lang="hu-HU" sz="2400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2411760" y="3867894"/>
            <a:ext cx="4121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Solidarity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is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based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on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cohesion</a:t>
            </a:r>
            <a:endParaRPr lang="hu-H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78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2051720" y="1635646"/>
            <a:ext cx="50759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one for all and all for one</a:t>
            </a:r>
            <a:endParaRPr lang="hu-HU" sz="2800" dirty="0">
              <a:latin typeface="Arial Black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3851920" y="483518"/>
            <a:ext cx="14013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Solidarity</a:t>
            </a:r>
            <a:endParaRPr lang="hu-HU" sz="24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899592" y="3075806"/>
            <a:ext cx="762106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Everybody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can</a:t>
            </a:r>
            <a:r>
              <a:rPr lang="hu-HU" sz="2400" b="1" dirty="0" smtClean="0"/>
              <a:t> be </a:t>
            </a:r>
            <a:r>
              <a:rPr lang="hu-HU" sz="2400" b="1" dirty="0" err="1" smtClean="0"/>
              <a:t>sure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will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not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be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left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alone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in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trouble</a:t>
            </a:r>
            <a:endParaRPr lang="hu-HU" sz="2400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2411760" y="3867894"/>
            <a:ext cx="4121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Solidarity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is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based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on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cohesion</a:t>
            </a:r>
            <a:endParaRPr lang="hu-H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1331640" y="4299942"/>
            <a:ext cx="6506076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Solidarity</a:t>
            </a:r>
            <a:r>
              <a:rPr lang="hu-HU" sz="2400" b="1" dirty="0" smtClean="0"/>
              <a:t> is </a:t>
            </a:r>
            <a:r>
              <a:rPr lang="hu-HU" sz="2400" b="1" dirty="0" err="1" smtClean="0"/>
              <a:t>rather</a:t>
            </a:r>
            <a:r>
              <a:rPr lang="hu-HU" sz="2400" b="1" dirty="0" smtClean="0"/>
              <a:t> a </a:t>
            </a:r>
            <a:r>
              <a:rPr lang="hu-HU" sz="2400" b="1" dirty="0" err="1" smtClean="0"/>
              <a:t>moral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issue</a:t>
            </a:r>
            <a:r>
              <a:rPr lang="hu-HU" sz="2400" b="1" dirty="0" smtClean="0"/>
              <a:t>, </a:t>
            </a:r>
            <a:r>
              <a:rPr lang="hu-HU" sz="2400" b="1" dirty="0" err="1" smtClean="0"/>
              <a:t>not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materialistic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141378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2051720" y="1635646"/>
            <a:ext cx="50759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one for all and all for one</a:t>
            </a:r>
            <a:endParaRPr lang="hu-HU" sz="2800" dirty="0">
              <a:latin typeface="Arial Black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3851920" y="483518"/>
            <a:ext cx="14013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Solidarity</a:t>
            </a:r>
            <a:endParaRPr lang="hu-HU" sz="24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899592" y="3075806"/>
            <a:ext cx="762106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Everybody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can</a:t>
            </a:r>
            <a:r>
              <a:rPr lang="hu-HU" sz="2400" b="1" dirty="0" smtClean="0"/>
              <a:t> be </a:t>
            </a:r>
            <a:r>
              <a:rPr lang="hu-HU" sz="2400" b="1" dirty="0" err="1" smtClean="0"/>
              <a:t>sure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will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not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be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left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alone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in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trouble</a:t>
            </a:r>
            <a:endParaRPr lang="hu-HU" sz="2400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1797544" y="3778021"/>
            <a:ext cx="5510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Solidarity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is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not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against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national</a:t>
            </a:r>
            <a:r>
              <a:rPr lang="hu-H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hu-HU" dirty="0" err="1" smtClean="0">
                <a:solidFill>
                  <a:srgbClr val="FF0000"/>
                </a:solidFill>
                <a:latin typeface="Arial Black" pitchFamily="34" charset="0"/>
              </a:rPr>
              <a:t>interests</a:t>
            </a:r>
            <a:endParaRPr lang="hu-H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1331640" y="4299942"/>
            <a:ext cx="665772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National </a:t>
            </a:r>
            <a:r>
              <a:rPr lang="hu-HU" sz="2400" b="1" dirty="0" err="1" smtClean="0"/>
              <a:t>interests</a:t>
            </a:r>
            <a:r>
              <a:rPr lang="hu-HU" sz="2400" b="1" dirty="0" smtClean="0"/>
              <a:t> must be </a:t>
            </a:r>
            <a:r>
              <a:rPr lang="hu-HU" sz="2400" b="1" dirty="0" err="1" smtClean="0"/>
              <a:t>in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harmony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with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unity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3572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églalap 17"/>
          <p:cNvSpPr/>
          <p:nvPr/>
        </p:nvSpPr>
        <p:spPr>
          <a:xfrm>
            <a:off x="8100392" y="185932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1026" name="Picture 2" descr="EU map blank.sv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56" y="51470"/>
            <a:ext cx="4202168" cy="501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/>
          <p:cNvSpPr/>
          <p:nvPr/>
        </p:nvSpPr>
        <p:spPr>
          <a:xfrm>
            <a:off x="264814" y="2427734"/>
            <a:ext cx="86707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Thank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you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for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your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attention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!</a:t>
            </a:r>
            <a:endParaRPr lang="hu-H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194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2965016" y="393094"/>
            <a:ext cx="3527056" cy="256224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3203848" y="3291830"/>
            <a:ext cx="2937488" cy="1084913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</p:spTree>
    <p:extLst>
      <p:ext uri="{BB962C8B-B14F-4D97-AF65-F5344CB8AC3E}">
        <p14:creationId xmlns:p14="http://schemas.microsoft.com/office/powerpoint/2010/main" val="418937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églalap 17"/>
          <p:cNvSpPr/>
          <p:nvPr/>
        </p:nvSpPr>
        <p:spPr>
          <a:xfrm>
            <a:off x="8100392" y="185932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3213" y="787409"/>
            <a:ext cx="9167125" cy="3954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Common</a:t>
            </a:r>
            <a:r>
              <a:rPr lang="hu-H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success</a:t>
            </a:r>
            <a:r>
              <a:rPr lang="hu-H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and </a:t>
            </a:r>
          </a:p>
          <a:p>
            <a:pPr algn="ctr"/>
            <a:r>
              <a:rPr lang="hu-HU" sz="115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common</a:t>
            </a:r>
            <a:r>
              <a:rPr lang="hu-HU" sz="11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hu-HU" sz="115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plans</a:t>
            </a:r>
            <a:endParaRPr lang="hu-HU" sz="115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ake</a:t>
            </a:r>
            <a:r>
              <a:rPr lang="hu-H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hu-H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unity</a:t>
            </a:r>
            <a:endParaRPr lang="hu-H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30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Háromszög 17"/>
          <p:cNvSpPr/>
          <p:nvPr/>
        </p:nvSpPr>
        <p:spPr>
          <a:xfrm>
            <a:off x="3923928" y="2067694"/>
            <a:ext cx="936104" cy="23042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2" name="Egyenes összekötő 21"/>
          <p:cNvCxnSpPr/>
          <p:nvPr/>
        </p:nvCxnSpPr>
        <p:spPr>
          <a:xfrm>
            <a:off x="2267744" y="1275606"/>
            <a:ext cx="4320480" cy="1656184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Háromszög 22"/>
          <p:cNvSpPr/>
          <p:nvPr/>
        </p:nvSpPr>
        <p:spPr>
          <a:xfrm>
            <a:off x="5940152" y="2931790"/>
            <a:ext cx="1296144" cy="115212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Háromszög 23"/>
          <p:cNvSpPr/>
          <p:nvPr/>
        </p:nvSpPr>
        <p:spPr>
          <a:xfrm>
            <a:off x="1619672" y="1275606"/>
            <a:ext cx="1296144" cy="115212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övegdoboz 24"/>
          <p:cNvSpPr txBox="1"/>
          <p:nvPr/>
        </p:nvSpPr>
        <p:spPr>
          <a:xfrm>
            <a:off x="6012160" y="3507854"/>
            <a:ext cx="1172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COMMON</a:t>
            </a:r>
          </a:p>
          <a:p>
            <a:pPr algn="ctr"/>
            <a:r>
              <a:rPr lang="hu-HU" b="1" dirty="0" smtClean="0"/>
              <a:t>PLANS</a:t>
            </a:r>
            <a:endParaRPr lang="hu-HU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619673" y="1779662"/>
            <a:ext cx="1172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COMMON</a:t>
            </a:r>
          </a:p>
          <a:p>
            <a:pPr algn="ctr"/>
            <a:r>
              <a:rPr lang="hu-HU" b="1" dirty="0" smtClean="0"/>
              <a:t>SUCCESS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67134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églalap 17"/>
          <p:cNvSpPr/>
          <p:nvPr/>
        </p:nvSpPr>
        <p:spPr>
          <a:xfrm>
            <a:off x="8100392" y="185932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107504" y="1203598"/>
            <a:ext cx="8960594" cy="341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In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order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build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&amp;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strengthen</a:t>
            </a:r>
            <a:endParaRPr lang="hu-HU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unity</a:t>
            </a:r>
            <a:endParaRPr lang="hu-HU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hu-H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i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the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European Union,</a:t>
            </a:r>
          </a:p>
          <a:p>
            <a:pPr algn="ctr"/>
            <a:r>
              <a:rPr lang="hu-H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need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common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future</a:t>
            </a:r>
            <a:r>
              <a:rPr lang="hu-H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plans</a:t>
            </a:r>
            <a:endParaRPr lang="hu-H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2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3131840" y="555526"/>
            <a:ext cx="2498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Common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future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plans</a:t>
            </a:r>
            <a:endParaRPr lang="hu-HU" sz="2000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3203848" y="1059582"/>
            <a:ext cx="231383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European </a:t>
            </a:r>
            <a:r>
              <a:rPr lang="hu-HU" b="1" dirty="0" err="1" smtClean="0"/>
              <a:t>Commission</a:t>
            </a:r>
            <a:endParaRPr lang="hu-HU" b="1" dirty="0"/>
          </a:p>
        </p:txBody>
      </p:sp>
      <p:sp>
        <p:nvSpPr>
          <p:cNvPr id="22" name="Lefelé nyíl 21"/>
          <p:cNvSpPr/>
          <p:nvPr/>
        </p:nvSpPr>
        <p:spPr>
          <a:xfrm>
            <a:off x="3995936" y="1491630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>
            <a:off x="2843808" y="1995686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>
                <a:latin typeface="Arial Black" pitchFamily="34" charset="0"/>
              </a:rPr>
              <a:t>Priorities</a:t>
            </a:r>
            <a:r>
              <a:rPr lang="hu-HU" b="1" dirty="0" smtClean="0">
                <a:latin typeface="Arial Black" pitchFamily="34" charset="0"/>
              </a:rPr>
              <a:t> 2015 - 2019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467544" y="2499742"/>
            <a:ext cx="400641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Jobs</a:t>
            </a:r>
            <a:r>
              <a:rPr lang="hu-HU" b="1" dirty="0" smtClean="0"/>
              <a:t>, </a:t>
            </a:r>
            <a:r>
              <a:rPr lang="hu-HU" b="1" dirty="0" err="1" smtClean="0"/>
              <a:t>growth</a:t>
            </a:r>
            <a:r>
              <a:rPr lang="hu-HU" b="1" dirty="0" smtClean="0"/>
              <a:t> and </a:t>
            </a:r>
            <a:r>
              <a:rPr lang="hu-HU" b="1" dirty="0" err="1" smtClean="0"/>
              <a:t>investment</a:t>
            </a:r>
            <a:endParaRPr lang="hu-HU" b="1" dirty="0" smtClean="0"/>
          </a:p>
          <a:p>
            <a:r>
              <a:rPr lang="hu-HU" b="1" dirty="0" smtClean="0"/>
              <a:t>Digital </a:t>
            </a:r>
            <a:r>
              <a:rPr lang="hu-HU" b="1" dirty="0" err="1" smtClean="0"/>
              <a:t>single</a:t>
            </a:r>
            <a:r>
              <a:rPr lang="hu-HU" b="1" dirty="0" smtClean="0"/>
              <a:t> market</a:t>
            </a:r>
          </a:p>
          <a:p>
            <a:r>
              <a:rPr lang="hu-HU" b="1" dirty="0" err="1" smtClean="0"/>
              <a:t>Energy</a:t>
            </a:r>
            <a:r>
              <a:rPr lang="hu-HU" b="1" dirty="0" smtClean="0"/>
              <a:t> </a:t>
            </a:r>
            <a:r>
              <a:rPr lang="hu-HU" b="1" dirty="0" err="1" smtClean="0"/>
              <a:t>union</a:t>
            </a:r>
            <a:r>
              <a:rPr lang="hu-HU" b="1" dirty="0" smtClean="0"/>
              <a:t> and </a:t>
            </a:r>
            <a:r>
              <a:rPr lang="hu-HU" b="1" dirty="0" err="1" smtClean="0"/>
              <a:t>climate</a:t>
            </a:r>
            <a:endParaRPr lang="hu-HU" b="1" dirty="0" smtClean="0"/>
          </a:p>
          <a:p>
            <a:r>
              <a:rPr lang="hu-HU" b="1" dirty="0" err="1" smtClean="0"/>
              <a:t>Internal</a:t>
            </a:r>
            <a:r>
              <a:rPr lang="hu-HU" b="1" dirty="0" smtClean="0"/>
              <a:t> market</a:t>
            </a:r>
          </a:p>
          <a:p>
            <a:r>
              <a:rPr lang="en-US" b="1" dirty="0" smtClean="0"/>
              <a:t>A deeper and fairer economic </a:t>
            </a:r>
            <a:endParaRPr lang="hu-HU" b="1" dirty="0" smtClean="0"/>
          </a:p>
          <a:p>
            <a:r>
              <a:rPr lang="hu-HU" b="1" dirty="0" smtClean="0"/>
              <a:t>        </a:t>
            </a:r>
            <a:r>
              <a:rPr lang="en-US" b="1" dirty="0" smtClean="0"/>
              <a:t>and monetary union</a:t>
            </a:r>
            <a:endParaRPr lang="hu-HU" b="1" dirty="0" smtClean="0"/>
          </a:p>
          <a:p>
            <a:r>
              <a:rPr lang="en-US" b="1" dirty="0" smtClean="0"/>
              <a:t>A balanced and progressive </a:t>
            </a:r>
            <a:endParaRPr lang="hu-HU" b="1" dirty="0" smtClean="0"/>
          </a:p>
          <a:p>
            <a:r>
              <a:rPr lang="hu-HU" b="1" dirty="0" smtClean="0"/>
              <a:t>       </a:t>
            </a:r>
            <a:r>
              <a:rPr lang="en-US" b="1" dirty="0" smtClean="0"/>
              <a:t>trade policy to harness </a:t>
            </a:r>
            <a:r>
              <a:rPr lang="en-US" b="1" dirty="0" err="1" smtClean="0"/>
              <a:t>globalisation</a:t>
            </a:r>
            <a:endParaRPr lang="en-US" b="1" dirty="0" smtClean="0"/>
          </a:p>
          <a:p>
            <a:endParaRPr lang="en-US" b="1" dirty="0" smtClean="0"/>
          </a:p>
          <a:p>
            <a:endParaRPr lang="hu-HU" b="1" dirty="0" smtClean="0"/>
          </a:p>
          <a:p>
            <a:endParaRPr lang="hu-HU" b="1" dirty="0" smtClean="0"/>
          </a:p>
          <a:p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5004048" y="2571750"/>
            <a:ext cx="32655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Justice</a:t>
            </a:r>
            <a:r>
              <a:rPr lang="hu-HU" b="1" dirty="0" smtClean="0"/>
              <a:t> and </a:t>
            </a:r>
            <a:r>
              <a:rPr lang="hu-HU" b="1" dirty="0" err="1" smtClean="0"/>
              <a:t>fundamental</a:t>
            </a:r>
            <a:r>
              <a:rPr lang="hu-HU" b="1" dirty="0" smtClean="0"/>
              <a:t> </a:t>
            </a:r>
            <a:r>
              <a:rPr lang="hu-HU" b="1" dirty="0" err="1" smtClean="0"/>
              <a:t>rights</a:t>
            </a:r>
            <a:endParaRPr lang="hu-HU" b="1" dirty="0" smtClean="0"/>
          </a:p>
          <a:p>
            <a:r>
              <a:rPr lang="hu-HU" b="1" dirty="0" err="1" smtClean="0"/>
              <a:t>Migration</a:t>
            </a:r>
            <a:endParaRPr lang="hu-HU" b="1" dirty="0" smtClean="0"/>
          </a:p>
          <a:p>
            <a:r>
              <a:rPr lang="hu-HU" b="1" dirty="0" smtClean="0"/>
              <a:t>A </a:t>
            </a:r>
            <a:r>
              <a:rPr lang="hu-HU" b="1" dirty="0" err="1" smtClean="0"/>
              <a:t>stronger</a:t>
            </a:r>
            <a:r>
              <a:rPr lang="hu-HU" b="1" dirty="0" smtClean="0"/>
              <a:t> </a:t>
            </a:r>
            <a:r>
              <a:rPr lang="hu-HU" b="1" dirty="0" err="1" smtClean="0"/>
              <a:t>global</a:t>
            </a:r>
            <a:r>
              <a:rPr lang="hu-HU" b="1" dirty="0" smtClean="0"/>
              <a:t> </a:t>
            </a:r>
            <a:r>
              <a:rPr lang="hu-HU" b="1" dirty="0" err="1" smtClean="0"/>
              <a:t>actor</a:t>
            </a:r>
            <a:endParaRPr lang="hu-HU" b="1" dirty="0" smtClean="0"/>
          </a:p>
          <a:p>
            <a:r>
              <a:rPr lang="en-US" b="1" dirty="0" smtClean="0"/>
              <a:t>Democratic change</a:t>
            </a:r>
          </a:p>
          <a:p>
            <a:r>
              <a:rPr lang="en-US" b="1" dirty="0" smtClean="0"/>
              <a:t>Making the EU more democratic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023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Téglalap 17"/>
          <p:cNvSpPr/>
          <p:nvPr/>
        </p:nvSpPr>
        <p:spPr>
          <a:xfrm>
            <a:off x="2339752" y="843558"/>
            <a:ext cx="4709238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 Black" pitchFamily="34" charset="0"/>
              </a:rPr>
              <a:t>Making the EU more democratic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827584" y="1779662"/>
            <a:ext cx="52686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Bring</a:t>
            </a:r>
            <a:r>
              <a:rPr lang="hu-HU" dirty="0" smtClean="0"/>
              <a:t> EU </a:t>
            </a:r>
            <a:r>
              <a:rPr lang="hu-HU" dirty="0" err="1" smtClean="0"/>
              <a:t>closer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citizens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Increase</a:t>
            </a:r>
            <a:r>
              <a:rPr lang="hu-HU" dirty="0" smtClean="0"/>
              <a:t> </a:t>
            </a:r>
            <a:r>
              <a:rPr lang="hu-HU" dirty="0" err="1" smtClean="0"/>
              <a:t>activity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citizens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Support</a:t>
            </a:r>
            <a:r>
              <a:rPr lang="hu-HU" dirty="0" smtClean="0"/>
              <a:t> civil </a:t>
            </a:r>
            <a:r>
              <a:rPr lang="hu-HU" dirty="0" err="1" smtClean="0"/>
              <a:t>organisations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place-d’arm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activities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50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pic>
        <p:nvPicPr>
          <p:cNvPr id="5122" name="Picture 2" descr="White paper on the future of Europ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7544" y="1203598"/>
            <a:ext cx="8208911" cy="2664296"/>
          </a:xfrm>
          <a:prstGeom prst="rect">
            <a:avLst/>
          </a:prstGeom>
          <a:noFill/>
        </p:spPr>
      </p:pic>
      <p:sp>
        <p:nvSpPr>
          <p:cNvPr id="21" name="Szövegdoboz 20"/>
          <p:cNvSpPr txBox="1"/>
          <p:nvPr/>
        </p:nvSpPr>
        <p:spPr>
          <a:xfrm>
            <a:off x="971600" y="4083918"/>
            <a:ext cx="757021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White paper on the future of Europe and the way forward</a:t>
            </a:r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51892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3"/>
          <p:cNvGrpSpPr/>
          <p:nvPr/>
        </p:nvGrpSpPr>
        <p:grpSpPr>
          <a:xfrm>
            <a:off x="163996" y="149086"/>
            <a:ext cx="736176" cy="670892"/>
            <a:chOff x="3473863" y="149087"/>
            <a:chExt cx="5290044" cy="4597738"/>
          </a:xfrm>
        </p:grpSpPr>
        <p:pic>
          <p:nvPicPr>
            <p:cNvPr id="5" name="Picture 2" descr="Képtalálat a következőre: „EU FLAG”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85950" y="1411643"/>
              <a:ext cx="1230082" cy="846043"/>
            </a:xfrm>
            <a:prstGeom prst="rect">
              <a:avLst/>
            </a:prstGeom>
            <a:noFill/>
          </p:spPr>
        </p:pic>
        <p:pic>
          <p:nvPicPr>
            <p:cNvPr id="6" name="Picture 4" descr="Képtalála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0043" y="1411643"/>
              <a:ext cx="1195003" cy="81933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7" name="Picture 10" descr="Képtalálat a következőre: „SZLOVAK FLAG”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41994" y="149087"/>
              <a:ext cx="1188817" cy="81362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8" name="Picture 12" descr="Képtalálat a következőre: „GERMAN FLAG”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18092" y="401598"/>
              <a:ext cx="1148076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9" name="Picture 14" descr="Képtalála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73863" y="1327473"/>
              <a:ext cx="1108807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0" name="Picture 16" descr="Képtalálat a következőre: „MAGYAR ZÁSZLÓ”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3863" y="2169177"/>
              <a:ext cx="1109553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1" name="Picture 18" descr="Képtalála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129907" y="2926711"/>
              <a:ext cx="1230082" cy="76685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2" name="Picture 20" descr="Képtalálat a következőre: „SZERB ZÁSZLÓ”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56141" y="2085007"/>
              <a:ext cx="1104144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3" name="Picture 22" descr="Képtalálat a következőre: „OLASZ ZÁSZLÓ”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656141" y="1327473"/>
              <a:ext cx="1107766" cy="67336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4" name="Picture 26" descr="Képtalálat a következőre: „ROMÁN ZÁSZLÓ”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909544" y="401598"/>
              <a:ext cx="1245215" cy="75753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5" name="Picture 28" descr="Képtalálat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754081" y="2926710"/>
              <a:ext cx="1394093" cy="75753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</p:pic>
        <p:pic>
          <p:nvPicPr>
            <p:cNvPr id="16" name="Picture 30" descr="Znak obce Březová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523999" y="2505859"/>
              <a:ext cx="1094273" cy="1125037"/>
            </a:xfrm>
            <a:prstGeom prst="rect">
              <a:avLst/>
            </a:prstGeom>
            <a:noFill/>
          </p:spPr>
        </p:pic>
        <p:pic>
          <p:nvPicPr>
            <p:cNvPr id="17" name="Picture 2" descr="KÃ©ptalÃ¡lat a kÃ¶vetkezÅre: âeurope for citizens logo downloadâ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293" y="3879069"/>
              <a:ext cx="2298217" cy="86775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églalap 18"/>
          <p:cNvSpPr/>
          <p:nvPr/>
        </p:nvSpPr>
        <p:spPr>
          <a:xfrm>
            <a:off x="8172400" y="130749"/>
            <a:ext cx="832600" cy="57708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UNITY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SOLIDARITY</a:t>
            </a:r>
          </a:p>
          <a:p>
            <a:pPr algn="ctr"/>
            <a:r>
              <a:rPr lang="hu-HU" sz="11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COHESION</a:t>
            </a:r>
            <a:endParaRPr lang="hu-HU" sz="11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8188815" y="782117"/>
            <a:ext cx="816185" cy="31547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hu-HU" sz="1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REPORT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395536" y="2211710"/>
            <a:ext cx="2431499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White </a:t>
            </a:r>
            <a:r>
              <a:rPr lang="hu-HU" b="1" dirty="0" err="1" smtClean="0"/>
              <a:t>Paper</a:t>
            </a:r>
            <a:r>
              <a:rPr lang="hu-HU" b="1" dirty="0" smtClean="0"/>
              <a:t> </a:t>
            </a:r>
          </a:p>
          <a:p>
            <a:pPr algn="ctr"/>
            <a:r>
              <a:rPr lang="hu-HU" b="1" dirty="0" err="1" smtClean="0"/>
              <a:t>on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future</a:t>
            </a:r>
            <a:r>
              <a:rPr lang="hu-HU" b="1" dirty="0" smtClean="0"/>
              <a:t> of Europe</a:t>
            </a:r>
            <a:endParaRPr lang="hu-HU" b="1" dirty="0"/>
          </a:p>
        </p:txBody>
      </p:sp>
      <p:sp>
        <p:nvSpPr>
          <p:cNvPr id="21" name="Téglalap 20"/>
          <p:cNvSpPr/>
          <p:nvPr/>
        </p:nvSpPr>
        <p:spPr>
          <a:xfrm>
            <a:off x="3491880" y="41151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Carrying On:</a:t>
            </a:r>
          </a:p>
          <a:p>
            <a:r>
              <a:rPr lang="en-US" dirty="0" smtClean="0"/>
              <a:t>The EU27 focuses on delivering its positive reform agenda</a:t>
            </a:r>
          </a:p>
          <a:p>
            <a:r>
              <a:rPr lang="en-US" b="1" dirty="0" smtClean="0"/>
              <a:t>Nothing but the Single Market:</a:t>
            </a:r>
          </a:p>
          <a:p>
            <a:r>
              <a:rPr lang="en-US" dirty="0" smtClean="0"/>
              <a:t>The EU27 is gradually re-</a:t>
            </a:r>
            <a:r>
              <a:rPr lang="en-US" dirty="0" err="1" smtClean="0"/>
              <a:t>centred</a:t>
            </a:r>
            <a:r>
              <a:rPr lang="en-US" dirty="0" smtClean="0"/>
              <a:t> on the single market</a:t>
            </a:r>
          </a:p>
          <a:p>
            <a:r>
              <a:rPr lang="en-US" b="1" dirty="0" smtClean="0"/>
              <a:t>Those Who Want More Do More:</a:t>
            </a:r>
          </a:p>
          <a:p>
            <a:r>
              <a:rPr lang="en-US" dirty="0" smtClean="0"/>
              <a:t>The EU27 allows willing Member States to do more together in specific areas</a:t>
            </a:r>
          </a:p>
          <a:p>
            <a:r>
              <a:rPr lang="en-US" b="1" dirty="0" smtClean="0"/>
              <a:t>Doing Less More Efficiently:</a:t>
            </a:r>
          </a:p>
          <a:p>
            <a:r>
              <a:rPr lang="en-US" dirty="0" smtClean="0"/>
              <a:t>The EU27 focuses on delivering more and faster in selected policy areas, while doing less elsewhere</a:t>
            </a:r>
          </a:p>
          <a:p>
            <a:r>
              <a:rPr lang="en-US" b="1" dirty="0" smtClean="0"/>
              <a:t>Doing Much More Together:</a:t>
            </a:r>
          </a:p>
          <a:p>
            <a:r>
              <a:rPr lang="en-US" dirty="0" smtClean="0"/>
              <a:t>Member States decide to do much more together across all policy areas</a:t>
            </a:r>
            <a:endParaRPr lang="en-US" dirty="0"/>
          </a:p>
        </p:txBody>
      </p:sp>
      <p:sp>
        <p:nvSpPr>
          <p:cNvPr id="22" name="Jobbra nyíl 21"/>
          <p:cNvSpPr/>
          <p:nvPr/>
        </p:nvSpPr>
        <p:spPr>
          <a:xfrm rot="18227709">
            <a:off x="2468076" y="1211263"/>
            <a:ext cx="1306220" cy="139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Jobbra nyíl 22"/>
          <p:cNvSpPr/>
          <p:nvPr/>
        </p:nvSpPr>
        <p:spPr>
          <a:xfrm rot="19613441">
            <a:off x="2736756" y="1793714"/>
            <a:ext cx="882207" cy="133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Jobbra nyíl 23"/>
          <p:cNvSpPr/>
          <p:nvPr/>
        </p:nvSpPr>
        <p:spPr>
          <a:xfrm rot="2354071">
            <a:off x="2818583" y="2694234"/>
            <a:ext cx="812370" cy="1387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Jobbra nyíl 24"/>
          <p:cNvSpPr/>
          <p:nvPr/>
        </p:nvSpPr>
        <p:spPr>
          <a:xfrm rot="3795356">
            <a:off x="2475046" y="3476570"/>
            <a:ext cx="1306220" cy="139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Jobbra nyíl 25"/>
          <p:cNvSpPr/>
          <p:nvPr/>
        </p:nvSpPr>
        <p:spPr>
          <a:xfrm>
            <a:off x="2915816" y="2211710"/>
            <a:ext cx="578832" cy="144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621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447</Words>
  <Application>Microsoft Office PowerPoint</Application>
  <PresentationFormat>Diavetítés a képernyőre (16:9 oldalarány)</PresentationFormat>
  <Paragraphs>143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Balogh Béla</dc:creator>
  <cp:lastModifiedBy>Dr Balogh Béla</cp:lastModifiedBy>
  <cp:revision>9</cp:revision>
  <dcterms:created xsi:type="dcterms:W3CDTF">2018-08-18T20:41:48Z</dcterms:created>
  <dcterms:modified xsi:type="dcterms:W3CDTF">2018-09-02T18:46:17Z</dcterms:modified>
</cp:coreProperties>
</file>